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9"/>
  </p:notesMasterIdLst>
  <p:sldIdLst>
    <p:sldId id="320" r:id="rId5"/>
    <p:sldId id="321" r:id="rId6"/>
    <p:sldId id="322" r:id="rId7"/>
    <p:sldId id="323" r:id="rId8"/>
    <p:sldId id="324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2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258" y="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gs" Target="tags/tag504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3C20C45-1773-438D-94A2-BA39854257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ABC35D-4D17-4C38-B015-D672E929B5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3C20C45-1773-438D-94A2-BA39854257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ABC35D-4D17-4C38-B015-D672E929B5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3C20C45-1773-438D-94A2-BA398542576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ABC35D-4D17-4C38-B015-D672E929B5D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39.xml"/><Relationship Id="rId13" Type="http://schemas.openxmlformats.org/officeDocument/2006/relationships/image" Target="../media/image10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tags" Target="../tags/tag326.xml"/><Relationship Id="rId7" Type="http://schemas.openxmlformats.org/officeDocument/2006/relationships/tags" Target="../tags/tag325.xml"/><Relationship Id="rId6" Type="http://schemas.openxmlformats.org/officeDocument/2006/relationships/tags" Target="../tags/tag324.xml"/><Relationship Id="rId5" Type="http://schemas.openxmlformats.org/officeDocument/2006/relationships/tags" Target="../tags/tag323.xml"/><Relationship Id="rId4" Type="http://schemas.openxmlformats.org/officeDocument/2006/relationships/tags" Target="../tags/tag322.xml"/><Relationship Id="rId3" Type="http://schemas.openxmlformats.org/officeDocument/2006/relationships/tags" Target="../tags/tag321.xml"/><Relationship Id="rId2" Type="http://schemas.openxmlformats.org/officeDocument/2006/relationships/tags" Target="../tags/tag320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328.xml"/><Relationship Id="rId1" Type="http://schemas.openxmlformats.org/officeDocument/2006/relationships/tags" Target="../tags/tag31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38.xml"/><Relationship Id="rId11" Type="http://schemas.openxmlformats.org/officeDocument/2006/relationships/image" Target="../media/image15.jpeg"/><Relationship Id="rId10" Type="http://schemas.openxmlformats.org/officeDocument/2006/relationships/image" Target="../media/image14.jpeg"/><Relationship Id="rId1" Type="http://schemas.openxmlformats.org/officeDocument/2006/relationships/tags" Target="../tags/tag32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4" Type="http://schemas.openxmlformats.org/officeDocument/2006/relationships/slideLayout" Target="../slideLayouts/slideLayout12.xml"/><Relationship Id="rId13" Type="http://schemas.openxmlformats.org/officeDocument/2006/relationships/audio" Target="../media/audio1.wav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image" Target="../media/image14.jpeg"/><Relationship Id="rId1" Type="http://schemas.openxmlformats.org/officeDocument/2006/relationships/tags" Target="../tags/tag339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61.xml"/><Relationship Id="rId12" Type="http://schemas.openxmlformats.org/officeDocument/2006/relationships/image" Target="../media/image13.png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373.xml"/><Relationship Id="rId12" Type="http://schemas.openxmlformats.org/officeDocument/2006/relationships/tags" Target="../tags/tag372.xml"/><Relationship Id="rId11" Type="http://schemas.openxmlformats.org/officeDocument/2006/relationships/image" Target="../media/image16.jpeg"/><Relationship Id="rId10" Type="http://schemas.openxmlformats.org/officeDocument/2006/relationships/tags" Target="../tags/tag371.xml"/><Relationship Id="rId1" Type="http://schemas.openxmlformats.org/officeDocument/2006/relationships/tags" Target="../tags/tag36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8" Type="http://schemas.openxmlformats.org/officeDocument/2006/relationships/slideLayout" Target="../slideLayouts/slideLayout12.xml"/><Relationship Id="rId17" Type="http://schemas.openxmlformats.org/officeDocument/2006/relationships/audio" Target="../media/audio2.wav"/><Relationship Id="rId16" Type="http://schemas.openxmlformats.org/officeDocument/2006/relationships/tags" Target="../tags/tag389.xml"/><Relationship Id="rId15" Type="http://schemas.openxmlformats.org/officeDocument/2006/relationships/tags" Target="../tags/tag388.xml"/><Relationship Id="rId14" Type="http://schemas.openxmlformats.org/officeDocument/2006/relationships/tags" Target="../tags/tag387.xml"/><Relationship Id="rId13" Type="http://schemas.openxmlformats.org/officeDocument/2006/relationships/tags" Target="../tags/tag386.xml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tags" Target="../tags/tag37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00.xml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11.xml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tags" Target="../tags/tag418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tags" Target="../tags/tag414.xml"/><Relationship Id="rId2" Type="http://schemas.openxmlformats.org/officeDocument/2006/relationships/tags" Target="../tags/tag41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21.xml"/><Relationship Id="rId10" Type="http://schemas.openxmlformats.org/officeDocument/2006/relationships/image" Target="../media/image17.jpeg"/><Relationship Id="rId1" Type="http://schemas.openxmlformats.org/officeDocument/2006/relationships/tags" Target="../tags/tag41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49.xml"/><Relationship Id="rId10" Type="http://schemas.openxmlformats.org/officeDocument/2006/relationships/image" Target="../media/image11.jpeg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41.xml"/><Relationship Id="rId10" Type="http://schemas.openxmlformats.org/officeDocument/2006/relationships/image" Target="../media/image11.jpeg"/><Relationship Id="rId1" Type="http://schemas.openxmlformats.org/officeDocument/2006/relationships/tags" Target="../tags/tag432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51.xml"/><Relationship Id="rId10" Type="http://schemas.openxmlformats.org/officeDocument/2006/relationships/image" Target="../media/image11.jpeg"/><Relationship Id="rId1" Type="http://schemas.openxmlformats.org/officeDocument/2006/relationships/tags" Target="../tags/tag442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image" Target="../media/image10.png"/><Relationship Id="rId2" Type="http://schemas.openxmlformats.org/officeDocument/2006/relationships/tags" Target="../tags/tag453.xml"/><Relationship Id="rId1" Type="http://schemas.openxmlformats.org/officeDocument/2006/relationships/tags" Target="../tags/tag45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tags" Target="../tags/tag464.xml"/><Relationship Id="rId7" Type="http://schemas.openxmlformats.org/officeDocument/2006/relationships/tags" Target="../tags/tag463.xml"/><Relationship Id="rId6" Type="http://schemas.openxmlformats.org/officeDocument/2006/relationships/tags" Target="../tags/tag462.xml"/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tags" Target="../tags/tag458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468.xml"/><Relationship Id="rId12" Type="http://schemas.openxmlformats.org/officeDocument/2006/relationships/image" Target="../media/image18.png"/><Relationship Id="rId11" Type="http://schemas.openxmlformats.org/officeDocument/2006/relationships/tags" Target="../tags/tag467.xml"/><Relationship Id="rId10" Type="http://schemas.openxmlformats.org/officeDocument/2006/relationships/tags" Target="../tags/tag466.xml"/><Relationship Id="rId1" Type="http://schemas.openxmlformats.org/officeDocument/2006/relationships/tags" Target="../tags/tag45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" Type="http://schemas.openxmlformats.org/officeDocument/2006/relationships/tags" Target="../tags/tag471.xml"/><Relationship Id="rId2" Type="http://schemas.openxmlformats.org/officeDocument/2006/relationships/tags" Target="../tags/tag470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479.xml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8.xml"/><Relationship Id="rId8" Type="http://schemas.openxmlformats.org/officeDocument/2006/relationships/tags" Target="../tags/tag487.xml"/><Relationship Id="rId7" Type="http://schemas.openxmlformats.org/officeDocument/2006/relationships/tags" Target="../tags/tag486.xml"/><Relationship Id="rId6" Type="http://schemas.openxmlformats.org/officeDocument/2006/relationships/tags" Target="../tags/tag485.xml"/><Relationship Id="rId5" Type="http://schemas.openxmlformats.org/officeDocument/2006/relationships/tags" Target="../tags/tag484.xml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4" Type="http://schemas.openxmlformats.org/officeDocument/2006/relationships/slideLayout" Target="../slideLayouts/slideLayout12.xml"/><Relationship Id="rId13" Type="http://schemas.openxmlformats.org/officeDocument/2006/relationships/audio" Target="../media/audio1.wav"/><Relationship Id="rId12" Type="http://schemas.openxmlformats.org/officeDocument/2006/relationships/audio" Target="../media/audio3.wav"/><Relationship Id="rId11" Type="http://schemas.openxmlformats.org/officeDocument/2006/relationships/tags" Target="../tags/tag490.xml"/><Relationship Id="rId10" Type="http://schemas.openxmlformats.org/officeDocument/2006/relationships/tags" Target="../tags/tag489.xml"/><Relationship Id="rId1" Type="http://schemas.openxmlformats.org/officeDocument/2006/relationships/tags" Target="../tags/tag48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99.xml"/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tags" Target="../tags/tag494.xml"/><Relationship Id="rId3" Type="http://schemas.openxmlformats.org/officeDocument/2006/relationships/tags" Target="../tags/tag493.xml"/><Relationship Id="rId2" Type="http://schemas.openxmlformats.org/officeDocument/2006/relationships/tags" Target="../tags/tag492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500.xml"/><Relationship Id="rId10" Type="http://schemas.openxmlformats.org/officeDocument/2006/relationships/image" Target="../media/image19.png"/><Relationship Id="rId1" Type="http://schemas.openxmlformats.org/officeDocument/2006/relationships/tags" Target="../tags/tag491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image" Target="../media/image10.png"/><Relationship Id="rId1" Type="http://schemas.openxmlformats.org/officeDocument/2006/relationships/tags" Target="../tags/tag50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59.xml"/><Relationship Id="rId11" Type="http://schemas.openxmlformats.org/officeDocument/2006/relationships/image" Target="../media/image13.png"/><Relationship Id="rId10" Type="http://schemas.openxmlformats.org/officeDocument/2006/relationships/image" Target="../media/image12.jpeg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image" Target="../media/image10.png"/><Relationship Id="rId2" Type="http://schemas.openxmlformats.org/officeDocument/2006/relationships/tags" Target="../tags/tag260.xml"/><Relationship Id="rId1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96.xml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07.xml"/><Relationship Id="rId10" Type="http://schemas.openxmlformats.org/officeDocument/2006/relationships/tags" Target="../tags/tag306.xml"/><Relationship Id="rId1" Type="http://schemas.openxmlformats.org/officeDocument/2006/relationships/tags" Target="../tags/tag2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18.xml"/><Relationship Id="rId11" Type="http://schemas.openxmlformats.org/officeDocument/2006/relationships/tags" Target="../tags/tag317.xml"/><Relationship Id="rId10" Type="http://schemas.openxmlformats.org/officeDocument/2006/relationships/image" Target="../media/image13.png"/><Relationship Id="rId1" Type="http://schemas.openxmlformats.org/officeDocument/2006/relationships/tags" Target="../tags/tag3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pitchFamily="49" charset="-122"/>
              </a:rPr>
              <a:t>第八单元</a:t>
            </a:r>
            <a:endParaRPr kumimoji="1"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205073" y="3567909"/>
            <a:ext cx="3653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26  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灰雀</a:t>
            </a:r>
            <a:endParaRPr lang="zh-CN" altLang="en-US" sz="24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638150" y="1711238"/>
            <a:ext cx="6210185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列宁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每次走到白桦树下，都要停下来，仰望这三只欢快的灰雀，经常给它们带来面包渣和谷粒。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4" descr="timg (6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29" b="8167"/>
          <a:stretch>
            <a:fillRect/>
          </a:stretch>
        </p:blipFill>
        <p:spPr bwMode="auto">
          <a:xfrm>
            <a:off x="-1" y="1112108"/>
            <a:ext cx="9366423" cy="574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4" descr="128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415" y="981075"/>
            <a:ext cx="2652585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1065656" y="1636669"/>
            <a:ext cx="5761567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请默读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3—10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自然段，把你认为能看出列宁喜欢灰雀的句子，他替灰雀着急的句子，用自己喜欢的符号标出并想想为什么？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4" descr="timg (6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29" b="8167"/>
          <a:stretch>
            <a:fillRect/>
          </a:stretch>
        </p:blipFill>
        <p:spPr bwMode="auto">
          <a:xfrm>
            <a:off x="0" y="1104019"/>
            <a:ext cx="9366422" cy="575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Rectangle 2"/>
          <p:cNvSpPr>
            <a:spLocks noGrp="1" noChangeArrowheads="1"/>
          </p:cNvSpPr>
          <p:nvPr>
            <p:ph type="ctrTitle" idx="4294967295"/>
            <p:custDataLst>
              <p:tags r:id="rId11"/>
            </p:custDataLst>
          </p:nvPr>
        </p:nvSpPr>
        <p:spPr>
          <a:xfrm>
            <a:off x="2261285" y="1421027"/>
            <a:ext cx="6882713" cy="308919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第三段：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这时，列宁看见一个小男孩，就问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：“孩子，你看见过一只深红色胸脯的灰雀吗？”</a:t>
            </a:r>
            <a:b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第五段：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列宁说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：“那一定是飞走了或者是冻死了。天气严寒，它怕冷。”</a:t>
            </a:r>
            <a:b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第七段：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列宁自言自语地说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：“多好的灰雀呀，可惜再也不会飞回来了。”</a:t>
            </a:r>
            <a:b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第九段：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列宁问</a:t>
            </a:r>
            <a: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：“会飞回来？”</a:t>
            </a:r>
            <a:br>
              <a:rPr lang="zh-CN" altLang="en-US" sz="24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endParaRPr lang="zh-CN" altLang="en-US" sz="2400" b="1" dirty="0" smtClean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5778" name="Rectangle 2"/>
          <p:cNvSpPr>
            <a:spLocks noGrp="1" noChangeArrowheads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609600" y="274638"/>
            <a:ext cx="10972800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b="1" i="1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         </a:t>
            </a:r>
            <a:endParaRPr lang="en-US" altLang="zh-CN" sz="3200" b="1" i="1" smtClean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  <p:custDataLst>
              <p:tags r:id="rId11"/>
            </p:custDataLst>
          </p:nvPr>
        </p:nvSpPr>
        <p:spPr>
          <a:xfrm>
            <a:off x="2137720" y="1309816"/>
            <a:ext cx="7228702" cy="2113006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FontTx/>
              <a:buNone/>
            </a:pP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</a:t>
            </a: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试着填一填：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FontTx/>
              <a:buNone/>
            </a:pPr>
            <a:r>
              <a:rPr lang="en-US" altLang="zh-CN" sz="32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列宁（          ）说：“多好的灰雀呀，（     ）再也不会飞回来了。”</a:t>
            </a:r>
            <a:endParaRPr lang="en-US" altLang="zh-CN" sz="32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3002693" y="3891348"/>
            <a:ext cx="590296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课后认真读课文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11-13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自然段，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灰雀会回来吗？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" name="Picture 2" descr="b128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1" y="5015706"/>
            <a:ext cx="417618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779" grpId="0" autoUpdateAnimBg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 rot="20820000">
            <a:off x="-393664" y="2366959"/>
            <a:ext cx="10515600" cy="1519237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ctr">
              <a:spcAft>
                <a:spcPts val="0"/>
              </a:spcAft>
              <a:buClrTx/>
              <a:buSzTx/>
              <a:buNone/>
              <a:defRPr/>
            </a:pPr>
            <a:r>
              <a:rPr lang="zh-CN" altLang="en-US" sz="7200" b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sym typeface="+mn-ea"/>
              </a:rPr>
              <a:t>灰雀究竟去哪儿了？</a:t>
            </a:r>
            <a:endParaRPr lang="zh-CN" altLang="en-US" sz="7200" b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4" name="图片 3" descr="tim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26" b="7703"/>
          <a:stretch>
            <a:fillRect/>
          </a:stretch>
        </p:blipFill>
        <p:spPr bwMode="auto">
          <a:xfrm>
            <a:off x="5508625" y="1682750"/>
            <a:ext cx="737076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879475" y="1700213"/>
            <a:ext cx="6418263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自由朗读课文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3—10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自然段，你从哪些词句可以读出灰雀的去向？请用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“____”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cs typeface="幼圆" charset="0"/>
              </a:rPr>
              <a:t>画一画。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5" grpId="0"/>
      <p:bldP spid="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22" name="Rectangle 2"/>
          <p:cNvSpPr>
            <a:spLocks noGrp="1" noChangeArrowheads="1"/>
          </p:cNvSpPr>
          <p:nvPr>
            <p:ph type="ctrTitle" idx="4294967295"/>
            <p:custDataLst>
              <p:tags r:id="rId10"/>
            </p:custDataLst>
          </p:nvPr>
        </p:nvSpPr>
        <p:spPr>
          <a:xfrm>
            <a:off x="749643" y="1353065"/>
            <a:ext cx="10160000" cy="354227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第四段：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 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男孩说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：“没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……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我没看见。”</a:t>
            </a:r>
            <a:b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b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六段：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那个男孩本来想告诉列宁灰雀没有死，但又不敢讲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第八段：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男孩看看列宁，说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：“会飞回来的，一定会飞回来的。它还活着。”</a:t>
            </a:r>
            <a:b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b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</a:b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第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十段：“</a:t>
            </a: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黑体" panose="02010609060101010101" pitchFamily="49" charset="-122"/>
                <a:cs typeface="汉仪乐喵体W" charset="0"/>
                <a:sym typeface="+mn-ea"/>
              </a:rPr>
              <a:t>一定会飞回来的！”男孩肯定地说。</a:t>
            </a:r>
            <a:endParaRPr lang="zh-CN" altLang="en-US" sz="3200" b="1" dirty="0" smtClean="0">
              <a:solidFill>
                <a:schemeClr val="dk1"/>
              </a:solidFill>
              <a:latin typeface="汉仪乐喵体W" charset="0"/>
              <a:ea typeface="黑体" panose="02010609060101010101" pitchFamily="49" charset="-122"/>
              <a:cs typeface="汉仪乐喵体W" charset="0"/>
              <a:sym typeface="+mn-ea"/>
            </a:endParaRPr>
          </a:p>
        </p:txBody>
      </p:sp>
      <p:sp>
        <p:nvSpPr>
          <p:cNvPr id="81924" name="Line 4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 flipV="1">
            <a:off x="6992552" y="3448609"/>
            <a:ext cx="3416300" cy="17462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1925" name="Line 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401983" y="4310449"/>
            <a:ext cx="2133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1926" name="Line 6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>
            <a:off x="2951549" y="6477000"/>
            <a:ext cx="26416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1927" name="Line 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627449" y="5064211"/>
            <a:ext cx="4648200" cy="127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81928" name="Line 8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 flipV="1">
            <a:off x="4775200" y="2051222"/>
            <a:ext cx="2626783" cy="1587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24" grpId="0" bldLvl="0" animBg="1"/>
      <p:bldP spid="81925" grpId="0" bldLvl="0" animBg="1"/>
      <p:bldP spid="81926" grpId="0" bldLvl="0" animBg="1"/>
      <p:bldP spid="81927" grpId="0" bldLvl="0" animBg="1"/>
      <p:bldP spid="8192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89686" y="2710001"/>
            <a:ext cx="4559643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en-US" altLang="zh-CN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kumimoji="1" lang="zh-CN" alt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一定会飞回来！</a:t>
            </a:r>
            <a:r>
              <a:rPr kumimoji="1" lang="zh-CN" altLang="en-US" sz="3200" b="1" dirty="0" smtClean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”男孩</a:t>
            </a:r>
            <a:r>
              <a:rPr kumimoji="1" lang="zh-CN" altLang="en-US" sz="3200" b="1" dirty="0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charset="0"/>
                <a:ea typeface="黑体" panose="02010609060101010101" pitchFamily="49" charset="-122"/>
                <a:cs typeface="幼圆" charset="0"/>
              </a:rPr>
              <a:t>肯定地说。</a:t>
            </a:r>
            <a:endParaRPr kumimoji="1" lang="zh-CN" altLang="en-US" sz="3200" b="1" dirty="0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6264876" y="2532880"/>
            <a:ext cx="5129142" cy="2508678"/>
          </a:xfrm>
          <a:prstGeom prst="cloudCallout">
            <a:avLst>
              <a:gd name="adj1" fmla="val -6449"/>
              <a:gd name="adj2" fmla="val 32116"/>
            </a:avLst>
          </a:prstGeom>
          <a:solidFill>
            <a:srgbClr val="FFFF00"/>
          </a:solidFill>
          <a:ln w="22225">
            <a:solidFill>
              <a:srgbClr val="0000FF"/>
            </a:solidFill>
            <a:round/>
          </a:ln>
        </p:spPr>
        <p:txBody>
          <a:bodyPr/>
          <a:lstStyle/>
          <a:p>
            <a:pPr algn="ctr"/>
            <a:r>
              <a:rPr kumimoji="1" lang="zh-CN" altLang="en-US" sz="4000" b="1">
                <a:solidFill>
                  <a:srgbClr val="000000"/>
                </a:solidFill>
                <a:latin typeface="幼圆" charset="0"/>
                <a:ea typeface="幼圆" charset="0"/>
              </a:rPr>
              <a:t>这时候，小男孩在想什么呢？</a:t>
            </a:r>
            <a:endParaRPr kumimoji="1" lang="zh-CN" altLang="en-US" sz="40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Rectangle 2"/>
          <p:cNvSpPr>
            <a:spLocks noGrp="1" noChangeArrowheads="1"/>
          </p:cNvSpPr>
          <p:nvPr>
            <p:ph type="ctrTitle" idx="4294967295"/>
            <p:custDataLst>
              <p:tags r:id="rId10"/>
            </p:custDataLst>
          </p:nvPr>
        </p:nvSpPr>
        <p:spPr>
          <a:xfrm>
            <a:off x="1390651" y="2636838"/>
            <a:ext cx="9652000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b="1" dirty="0" smtClean="0">
                <a:solidFill>
                  <a:schemeClr val="dk1"/>
                </a:solidFill>
                <a:latin typeface="汉仪乐喵体W" charset="0"/>
                <a:ea typeface="华文隶书" pitchFamily="2" charset="-122"/>
                <a:cs typeface="汉仪乐喵体W" charset="0"/>
                <a:sym typeface="+mn-ea"/>
              </a:rPr>
              <a:t>      </a:t>
            </a:r>
            <a:r>
              <a:rPr lang="en-US" altLang="zh-CN" b="1" dirty="0" smtClean="0">
                <a:solidFill>
                  <a:schemeClr val="dk1"/>
                </a:solidFill>
                <a:latin typeface="汉仪乐喵体W" charset="0"/>
                <a:ea typeface="华文隶书" pitchFamily="2" charset="-122"/>
                <a:cs typeface="汉仪乐喵体W" charset="0"/>
                <a:sym typeface="+mn-ea"/>
              </a:rPr>
              <a:t>灰雀回去了，男孩为什么还低着头？</a:t>
            </a:r>
            <a:br>
              <a:rPr lang="en-US" altLang="zh-CN" b="1" dirty="0" smtClean="0">
                <a:solidFill>
                  <a:schemeClr val="dk1"/>
                </a:solidFill>
                <a:latin typeface="汉仪乐喵体W" charset="0"/>
                <a:ea typeface="华文隶书" pitchFamily="2" charset="-122"/>
                <a:cs typeface="汉仪乐喵体W" charset="0"/>
                <a:sym typeface="+mn-ea"/>
              </a:rPr>
            </a:br>
            <a:br>
              <a:rPr lang="en-US" altLang="zh-CN" b="1" dirty="0" smtClean="0">
                <a:solidFill>
                  <a:schemeClr val="dk1"/>
                </a:solidFill>
                <a:latin typeface="汉仪乐喵体W" charset="0"/>
                <a:ea typeface="华文隶书" pitchFamily="2" charset="-122"/>
                <a:cs typeface="汉仪乐喵体W" charset="0"/>
                <a:sym typeface="+mn-ea"/>
              </a:rPr>
            </a:br>
            <a:endParaRPr lang="en-US" altLang="zh-CN" b="1" dirty="0" smtClean="0">
              <a:solidFill>
                <a:schemeClr val="dk1"/>
              </a:solidFill>
              <a:latin typeface="汉仪乐喵体W" charset="0"/>
              <a:ea typeface="华文隶书" pitchFamily="2" charset="-122"/>
              <a:cs typeface="汉仪乐喵体W" charset="0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8496301" y="1"/>
            <a:ext cx="3263900" cy="2879725"/>
          </a:xfrm>
          <a:prstGeom prst="wedgeEllipseCallout">
            <a:avLst>
              <a:gd name="adj1" fmla="val -93190"/>
              <a:gd name="adj2" fmla="val 167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3200" b="1">
                <a:solidFill>
                  <a:schemeClr val="lt1"/>
                </a:solidFill>
                <a:latin typeface="幼圆" charset="0"/>
                <a:ea typeface="幼圆" charset="0"/>
              </a:rPr>
              <a:t>列宁为什么不问男</a:t>
            </a:r>
            <a:r>
              <a:rPr kumimoji="1" lang="zh-CN" altLang="en-US" sz="2800" b="1">
                <a:solidFill>
                  <a:schemeClr val="lt1"/>
                </a:solidFill>
                <a:latin typeface="幼圆" charset="0"/>
                <a:ea typeface="幼圆" charset="0"/>
              </a:rPr>
              <a:t>孩却问灰雀呢？</a:t>
            </a:r>
            <a:endParaRPr kumimoji="1" lang="zh-CN" altLang="en-US" sz="2800" b="1">
              <a:solidFill>
                <a:schemeClr val="l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446867" y="1844675"/>
            <a:ext cx="7681384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对男孩子的尊重与爱护，知道男孩子已经改正了错误。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5" name="内容占位符 2" descr="timg (3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0988" y="98853"/>
            <a:ext cx="6102350" cy="6759147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05232" y="1482811"/>
            <a:ext cx="9527060" cy="3929448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这时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，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列宁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看见一个小男孩，就问：“孩子，你看见过一只深红色胸脯的灰雀吗？”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男孩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说：“没看见，我没看见。”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列宁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说：“那一定是飞走了或者是冻死了。天气严寒，它怕冷。”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那个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男孩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本来想告诉列宁灰雀没有死，但又不敢讲。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列宁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自言自语地说：“多好的灰雀呀，可惜再也不会飞回来了。”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男孩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看看列宁，说：“会飞回来的，一定会飞回来的。它还活着。”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列宁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问：“会飞回来？” </a:t>
            </a:r>
            <a:b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</a:b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       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“一定会飞回来的！”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男孩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汉仪乐喵体W" charset="0"/>
                <a:ea typeface="华文楷体" pitchFamily="2" charset="-122"/>
                <a:cs typeface="汉仪乐喵体W" charset="0"/>
                <a:sym typeface="+mn-ea"/>
              </a:rPr>
              <a:t>肯定地说。</a:t>
            </a:r>
            <a:endParaRPr lang="en-US" altLang="zh-CN" sz="3200" b="1" i="1" dirty="0" smtClean="0">
              <a:solidFill>
                <a:srgbClr val="000000"/>
              </a:solidFill>
              <a:latin typeface="汉仪乐喵体W" charset="0"/>
              <a:ea typeface="华文楷体" pitchFamily="2" charset="-122"/>
              <a:cs typeface="汉仪乐喵体W" charset="0"/>
              <a:sym typeface="+mn-ea"/>
            </a:endParaRPr>
          </a:p>
        </p:txBody>
      </p:sp>
      <p:pic>
        <p:nvPicPr>
          <p:cNvPr id="4" name="内容占位符 2" descr="timg (3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3792175"/>
            <a:ext cx="2767914" cy="30658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916194" y="729048"/>
            <a:ext cx="7451125" cy="428779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</a:t>
            </a: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孩子，你看见过一只深红色胸脯的灰雀吗？”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“没看见，我没看见。”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“那一定是飞走了或者是冻死了。天气严寒，它怕冷。”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“多好的灰雀呀，可惜再也不会飞回来了。”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“会飞回来的，一定会飞回来的。它还活着。”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“会飞回来？”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r>
              <a:rPr lang="en-US" altLang="zh-CN" sz="20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“一定会飞回来的！”</a:t>
            </a: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FontTx/>
              <a:buNone/>
            </a:pPr>
            <a:endParaRPr lang="en-US" altLang="zh-CN" sz="20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pic>
        <p:nvPicPr>
          <p:cNvPr id="3" name="内容占位符 2" descr="timg (3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" y="3792175"/>
            <a:ext cx="2767914" cy="3065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1390651" y="2205038"/>
            <a:ext cx="9550400" cy="1752600"/>
          </a:xfrm>
        </p:spPr>
        <p:txBody>
          <a:bodyPr/>
          <a:p>
            <a:pPr algn="l" eaLnBrk="1" hangingPunct="1"/>
            <a:r>
              <a:rPr lang="en-US" altLang="zh-CN" sz="3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3200" b="1" dirty="0" smtClean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为什么列宁认为男孩是个诚实的孩子</a:t>
            </a:r>
            <a:r>
              <a:rPr lang="zh-CN" altLang="en-US" sz="4400" b="1" dirty="0" smtClean="0">
                <a:solidFill>
                  <a:schemeClr val="dk1">
                    <a:lumMod val="85000"/>
                    <a:lumOff val="15000"/>
                  </a:schemeClr>
                </a:solidFill>
                <a:ea typeface="华文隶书" pitchFamily="2" charset="-122"/>
              </a:rPr>
              <a:t>？</a:t>
            </a:r>
            <a:endParaRPr lang="zh-CN" altLang="en-US" sz="4400" b="1" dirty="0" smtClean="0">
              <a:solidFill>
                <a:schemeClr val="dk1">
                  <a:lumMod val="85000"/>
                  <a:lumOff val="15000"/>
                </a:schemeClr>
              </a:solidFill>
              <a:ea typeface="华文隶书" pitchFamily="2" charset="-122"/>
            </a:endParaRPr>
          </a:p>
          <a:p>
            <a:pPr algn="l" eaLnBrk="1" hangingPunct="1"/>
            <a:endParaRPr lang="zh-CN" altLang="en-US" sz="4400" b="1" dirty="0" smtClean="0">
              <a:solidFill>
                <a:schemeClr val="dk1">
                  <a:lumMod val="85000"/>
                  <a:lumOff val="15000"/>
                </a:schemeClr>
              </a:solidFill>
              <a:ea typeface="华文隶书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合作探究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3385752" y="419090"/>
            <a:ext cx="637608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列宁和男孩都爱这三只灰雀，你觉的他们的爱有什么不同呢？你更赞同谁的，说说自己的看法。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AutoShape 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39185" y="1804085"/>
            <a:ext cx="8880101" cy="4938027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66FF">
                  <a:alpha val="39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4" name="Picture 6" descr="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92"/>
          <a:stretch>
            <a:fillRect/>
          </a:stretch>
        </p:blipFill>
        <p:spPr bwMode="auto">
          <a:xfrm>
            <a:off x="1488018" y="2025650"/>
            <a:ext cx="4320116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09" t="14742" r="7841" b="10222"/>
          <a:stretch>
            <a:fillRect/>
          </a:stretch>
        </p:blipFill>
        <p:spPr bwMode="auto">
          <a:xfrm>
            <a:off x="7152217" y="2825750"/>
            <a:ext cx="30734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51" name="Text 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24001" y="1676400"/>
            <a:ext cx="10079567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列宁爱灰雀，</a:t>
            </a:r>
            <a:r>
              <a:rPr lang="zh-CN" altLang="en-US" sz="32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；男孩爱灰雀，</a:t>
            </a:r>
            <a:r>
              <a:rPr lang="zh-CN" altLang="en-US" sz="32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。我更赞同</a:t>
            </a:r>
            <a:r>
              <a:rPr lang="zh-CN" altLang="en-US" sz="32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，因为</a:t>
            </a:r>
            <a:r>
              <a:rPr lang="zh-CN" altLang="en-US" sz="32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 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5994400" y="1752601"/>
            <a:ext cx="222440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给灰雀自由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2319996" y="2492376"/>
            <a:ext cx="34493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夺去了灰雀的自由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7686027" y="2492376"/>
            <a:ext cx="1816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列宁的爱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2319996" y="3167391"/>
            <a:ext cx="426593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列宁才是真正的爱灰雀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4215708" y="821324"/>
            <a:ext cx="304292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想一想  填一填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合作探究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/>
      <p:bldP spid="96262" grpId="0"/>
      <p:bldP spid="9626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7828" name="Rectangle 4"/>
          <p:cNvSpPr>
            <a:spLocks noGrp="1" noChangeArrowheads="1"/>
          </p:cNvSpPr>
          <p:nvPr>
            <p:ph type="ctrTitle" idx="4294967295"/>
            <p:custDataLst>
              <p:tags r:id="rId10"/>
            </p:custDataLst>
          </p:nvPr>
        </p:nvSpPr>
        <p:spPr>
          <a:xfrm>
            <a:off x="3156464" y="756852"/>
            <a:ext cx="5369697" cy="838200"/>
          </a:xfr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b="1" dirty="0" smtClean="0">
                <a:solidFill>
                  <a:schemeClr val="dk1"/>
                </a:solidFill>
                <a:latin typeface="汉仪乐喵体W" charset="0"/>
                <a:ea typeface="汉仪乐喵体W" charset="0"/>
                <a:sym typeface="+mn-ea"/>
              </a:rPr>
              <a:t>扩展一：聪明的同学们：</a:t>
            </a:r>
            <a:endParaRPr lang="zh-CN" altLang="en-US" sz="3200" b="1" dirty="0" smtClean="0">
              <a:solidFill>
                <a:schemeClr val="dk1"/>
              </a:solidFill>
              <a:latin typeface="汉仪乐喵体W" charset="0"/>
              <a:ea typeface="汉仪乐喵体W" charset="0"/>
              <a:sym typeface="+mn-ea"/>
            </a:endParaRPr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011881" y="1719649"/>
            <a:ext cx="10257481" cy="3396049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</a:pPr>
            <a:r>
              <a:rPr lang="en-US" altLang="zh-CN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</a:t>
            </a:r>
            <a:r>
              <a:rPr lang="en-US" altLang="zh-CN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课文</a:t>
            </a:r>
            <a:r>
              <a:rPr lang="en-US" altLang="zh-CN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中写了第一天列宁和男孩关于那只失踪了的灰雀的对话，紧接着直接写了第二天两人果然又看到那只灰雀的情景。这中间发生了什么事情？男孩想了些什么？做了些什么？请根据你的想象把它写下来。</a:t>
            </a:r>
            <a:endParaRPr lang="en-US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拓展延伸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8" grpId="0" autoUpdateAnimBg="0"/>
      <p:bldP spid="77829" grpId="0" autoUpdateAnimBg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698" name="Picture 2" descr="6"/>
          <p:cNvPicPr>
            <a:picLocks noChangeAspect="1" noChangeArrowheads="1"/>
          </p:cNvPicPr>
          <p:nvPr/>
        </p:nvPicPr>
        <p:blipFill>
          <a:blip r:embed="rId10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508" y="1902940"/>
            <a:ext cx="7644714" cy="430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73645" y="579501"/>
            <a:ext cx="7599404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000000"/>
                </a:solidFill>
                <a:latin typeface="幼圆" charset="0"/>
                <a:cs typeface="幼圆" charset="0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我们每个人都会犯错，犯错需要批评，但更需要的是善意的提醒。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4" name="Picture 15" descr="IMG00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5" descr="b128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290" y="78180"/>
            <a:ext cx="5471583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383956" y="1383957"/>
            <a:ext cx="8173309" cy="3595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p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胸脯   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勇敢   可惜     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低头 </a:t>
            </a:r>
            <a:endParaRPr lang="en-US" altLang="zh-CN" sz="32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3200" b="1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诚实   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1" action="ppaction://hlinksldjump"/>
              </a:rPr>
              <a:t>郊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 </a:t>
            </a:r>
            <a:r>
              <a:rPr lang="en-US" altLang="zh-CN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面包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1" action="ppaction://hlinksldjump"/>
              </a:rPr>
              <a:t>渣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hlinkClick r:id="rId1" action="ppaction://hlinksldjump"/>
              </a:rPr>
              <a:t>或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者</a:t>
            </a:r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endParaRPr lang="en-US" altLang="zh-CN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988419" y="5055877"/>
            <a:ext cx="2016661" cy="180212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3159211" y="1682232"/>
            <a:ext cx="6096000" cy="29997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宋体" panose="02010600030101010101" pitchFamily="2" charset="-122"/>
              </a:rPr>
              <a:t>一天，列宁又来到公园，走到白桦树下，发现那只胸脯深红的灰雀不见了。他在周围的树林中找遍了，也没有找到。他在周围的树林中找遍了，也没有找到。</a:t>
            </a:r>
            <a:endParaRPr lang="en-US" altLang="zh-CN" sz="2400" b="1" dirty="0" smtClean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  <a:p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dk1"/>
              </a:solidFill>
              <a:latin typeface="幼圆" charset="0"/>
              <a:ea typeface="幼圆" charset="0"/>
              <a:sym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阅读课文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2150075" y="1100427"/>
            <a:ext cx="8130746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这时，列宁看见一个小男孩，就问：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孩子，你看见过一只深红色胸脯的灰雀吗？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男孩说：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没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……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我没看见。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列宁说：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一定是飞走了或者是冻死了。天气严寒，它怕冷。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那个男孩本来想告诉列宁灰雀没有死，但又不敢讲。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列宁自言自语地说：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多好的灰雀呀，可惜再也飞不回来了。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男孩看看列宁，说：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会飞回来的，一定会飞回来的。它还活着。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列宁问：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会飞回来？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endParaRPr lang="en-US" altLang="zh-CN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“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一定会飞回来！</a:t>
            </a:r>
            <a:r>
              <a:rPr lang="en-US" altLang="zh-CN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20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男孩肯定地说。</a:t>
            </a:r>
            <a:endParaRPr lang="zh-CN" altLang="en-US" sz="20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endParaRPr lang="zh-CN" altLang="en-US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阅读课文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219" name="Text 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0413" y="1792454"/>
            <a:ext cx="665153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课文讲了一件什么事</a:t>
            </a:r>
            <a:r>
              <a:rPr lang="en-US" altLang="zh-CN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620413" y="3000662"/>
            <a:ext cx="11040533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有一年冬天，列宁看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见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一天，一只灰雀</a:t>
            </a:r>
            <a:r>
              <a:rPr lang="zh-CN" altLang="en-US" sz="3200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，列宁遇见了</a:t>
            </a:r>
            <a:r>
              <a:rPr lang="zh-CN" altLang="en-US" sz="3200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，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并与他交流。第二天，列宁又看到</a:t>
            </a:r>
            <a:r>
              <a:rPr lang="zh-CN" altLang="en-US" sz="3200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   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22901" y="3000662"/>
            <a:ext cx="336126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三只灰雀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761403" y="3446938"/>
            <a:ext cx="2302933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不见了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295401" y="3950111"/>
            <a:ext cx="41275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一个小男孩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20861" y="4520552"/>
            <a:ext cx="528108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灰雀在枝头歌唱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云形标注 9"/>
          <p:cNvSpPr/>
          <p:nvPr>
            <p:custDataLst>
              <p:tags r:id="rId10"/>
            </p:custDataLst>
          </p:nvPr>
        </p:nvSpPr>
        <p:spPr>
          <a:xfrm>
            <a:off x="6945280" y="904443"/>
            <a:ext cx="3239814" cy="1530368"/>
          </a:xfrm>
          <a:prstGeom prst="cloudCallout">
            <a:avLst>
              <a:gd name="adj1" fmla="val 22266"/>
              <a:gd name="adj2" fmla="val 128710"/>
            </a:avLst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820467" y="2781087"/>
            <a:ext cx="743299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两只胸脯是粉红的，一只胸脯是深红的。它们在树枝间来回跳动，婉转地歌唱，非常惹人喜爱。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551014" y="1131018"/>
            <a:ext cx="262128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幼圆" charset="0"/>
              </a:rPr>
              <a:t>婉转：</a:t>
            </a:r>
            <a:endParaRPr lang="en-US" altLang="zh-CN" sz="3200" dirty="0">
              <a:solidFill>
                <a:srgbClr val="FFFFFF"/>
              </a:solidFill>
              <a:latin typeface="幼圆" charset="0"/>
              <a:ea typeface="幼圆" charset="0"/>
            </a:endParaRPr>
          </a:p>
          <a:p>
            <a:pPr algn="ctr"/>
            <a:r>
              <a:rPr lang="zh-CN" altLang="en-US" sz="3200" dirty="0">
                <a:solidFill>
                  <a:srgbClr val="FFFFFF"/>
                </a:solidFill>
                <a:latin typeface="幼圆" charset="0"/>
                <a:ea typeface="幼圆" charset="0"/>
              </a:rPr>
              <a:t>声音委婉动听</a:t>
            </a:r>
            <a:endParaRPr lang="zh-CN" altLang="en-US" sz="3200" dirty="0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7" name="Picture 2" descr="b128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1" y="5015706"/>
            <a:ext cx="4176183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346698" y="1557339"/>
            <a:ext cx="7909410" cy="476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公园里有一棵高大的白桦树，树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上</a:t>
            </a:r>
            <a:endParaRPr lang="en-US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），两只胸脯是（    ），一只胸脯是（       ）它们在树枝</a:t>
            </a: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间</a:t>
            </a:r>
            <a:endParaRPr lang="en-US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      ）地歌唱，（       ），非常</a:t>
            </a:r>
            <a:endParaRPr lang="en-US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           ）。</a:t>
            </a:r>
            <a:endParaRPr lang="en-US" altLang="zh-CN" sz="32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32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269" name="Text Box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27351" y="6083301"/>
            <a:ext cx="336126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56010" y="2219868"/>
            <a:ext cx="1816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三只灰雀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304750" y="2219869"/>
            <a:ext cx="99949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粉红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147506" y="2804645"/>
            <a:ext cx="99949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深红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59517" y="3500251"/>
            <a:ext cx="1816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来回跳动</a:t>
            </a:r>
            <a:endParaRPr lang="zh-CN" altLang="en-US" sz="32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58680" y="3506051"/>
            <a:ext cx="99949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婉转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1359" y="4309239"/>
            <a:ext cx="18161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惹人喜爱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261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63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PLACING_PICTURE_USER_VIEWPORT" val="{&quot;height&quot;:2837.988976377953,&quot;width&quot;:3175.844094488189}"/>
</p:tagLst>
</file>

<file path=ppt/tags/tag45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56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7.xml><?xml version="1.0" encoding="utf-8"?>
<p:tagLst xmlns:p="http://schemas.openxmlformats.org/presentationml/2006/main">
  <p:tag name="KSO_WM_UNIT_FILL_FORE_SCHEMECOLOR_INDEX_1_BRIGHTNESS" val="0"/>
  <p:tag name="KSO_WM_UNIT_FILL_FORE_SCHEMECOLOR_INDEX_1" val="14"/>
  <p:tag name="KSO_WM_UNIT_FILL_FORE_SCHEMECOLOR_INDEX_1_POS" val="0"/>
  <p:tag name="KSO_WM_UNIT_FILL_FORE_SCHEMECOLOR_INDEX_1_TRANS" val="0"/>
  <p:tag name="KSO_WM_UNIT_TEXT_FILL_FORE_SCHEMECOLOR_INDEX_BRIGHTNESS" val="0"/>
  <p:tag name="KSO_WM_UNIT_TEXT_FILL_FORE_SCHEMECOLOR_INDEX" val="13"/>
  <p:tag name="KSO_WM_UNIT_TEXT_FILL_TYPE" val="1"/>
</p:tagLst>
</file>

<file path=ppt/tags/tag4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df2f802-433b-4c5d-8bf4-58fee02c77e1}"/>
  <p:tag name="KSO_WM_UNIT_TYPE" val="i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1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0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04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2039</Words>
  <Application>WPS 演示</Application>
  <PresentationFormat>自定义</PresentationFormat>
  <Paragraphs>180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50" baseType="lpstr">
      <vt:lpstr>Arial</vt:lpstr>
      <vt:lpstr>宋体</vt:lpstr>
      <vt:lpstr>Wingdings</vt:lpstr>
      <vt:lpstr>黑体</vt:lpstr>
      <vt:lpstr>华文楷体</vt:lpstr>
      <vt:lpstr>楷体</vt:lpstr>
      <vt:lpstr>Songti SC Black</vt:lpstr>
      <vt:lpstr>微软雅黑</vt:lpstr>
      <vt:lpstr>等线</vt:lpstr>
      <vt:lpstr>等线 Light</vt:lpstr>
      <vt:lpstr>Calibri</vt:lpstr>
      <vt:lpstr>Arial Unicode MS</vt:lpstr>
      <vt:lpstr>Times New Roman</vt:lpstr>
      <vt:lpstr>华文隶书</vt:lpstr>
      <vt:lpstr>幼圆</vt:lpstr>
      <vt:lpstr>汉仪乐喵体W</vt:lpstr>
      <vt:lpstr>Arial</vt:lpstr>
      <vt:lpstr>幼圆</vt:lpstr>
      <vt:lpstr>汉仪乐喵体W</vt:lpstr>
      <vt:lpstr>Segoe Print</vt:lpstr>
      <vt:lpstr>3_Office 主题​​</vt:lpstr>
      <vt:lpstr>1_Office 主题​​</vt:lpstr>
      <vt:lpstr>5_Office 主题​​</vt:lpstr>
      <vt:lpstr>PowerPoint 演示文稿</vt:lpstr>
      <vt:lpstr>PowerPoint 演示文稿</vt:lpstr>
      <vt:lpstr>PowerPoint 演示文稿</vt:lpstr>
      <vt:lpstr>字词梳理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第三段：这时，列宁看见一个小男孩，就问：“孩子，你看见过一只深红色胸脯的灰雀吗？” 第五段：列宁说：“那一定是飞走了或者是冻死了。天气严寒，它怕冷。” 第七段：列宁自言自语地说：“多好的灰雀呀，可惜再也不会飞回来了。” 第九段：列宁问：“会飞回来？” </vt:lpstr>
      <vt:lpstr>          </vt:lpstr>
      <vt:lpstr>PowerPoint 演示文稿</vt:lpstr>
      <vt:lpstr>第四段： 男孩说：“没……我没看见。”  第六段：那个男孩本来想告诉列宁灰雀没有死，但又不敢讲第八段：男孩看看列宁，说：“会飞回来的，一定会飞回来的。它还活着。”  第十段：“一定会飞回来的！”男孩肯定地说。</vt:lpstr>
      <vt:lpstr>PowerPoint 演示文稿</vt:lpstr>
      <vt:lpstr>      灰雀回去了，男孩为什么还低着头？  </vt:lpstr>
      <vt:lpstr>PowerPoint 演示文稿</vt:lpstr>
      <vt:lpstr>PowerPoint 演示文稿</vt:lpstr>
      <vt:lpstr>         这时，列宁看见一个小男孩，就问：“孩子，你看见过一只深红色胸脯的灰雀吗？”         男孩说：“没看见，我没看见。”         列宁说：“那一定是飞走了或者是冻死了。天气严寒，它怕冷。”         那个男孩本来想告诉列宁灰雀没有死，但又不敢讲。         列宁自言自语地说：“多好的灰雀呀，可惜再也不会飞回来了。”         男孩看看列宁，说：“会飞回来的，一定会飞回来的。它还活着。”         列宁问：“会飞回来？”          “一定会飞回来的！”男孩肯定地说。</vt:lpstr>
      <vt:lpstr>PowerPoint 演示文稿</vt:lpstr>
      <vt:lpstr>合作探究</vt:lpstr>
      <vt:lpstr>PowerPoint 演示文稿</vt:lpstr>
      <vt:lpstr>PowerPoint 演示文稿</vt:lpstr>
      <vt:lpstr>扩展一：聪明的同学们：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39</cp:revision>
  <dcterms:created xsi:type="dcterms:W3CDTF">2020-06-05T01:16:00Z</dcterms:created>
  <dcterms:modified xsi:type="dcterms:W3CDTF">2022-05-28T02:59:35Z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5740008F936A4501B9C72849D1F8F410</vt:lpwstr>
  </property>
</Properties>
</file>